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2" r:id="rId5"/>
    <p:sldId id="265" r:id="rId6"/>
    <p:sldId id="264" r:id="rId7"/>
    <p:sldId id="267" r:id="rId8"/>
    <p:sldId id="280" r:id="rId9"/>
    <p:sldId id="278" r:id="rId10"/>
    <p:sldId id="293" r:id="rId11"/>
    <p:sldId id="294" r:id="rId12"/>
    <p:sldId id="295" r:id="rId13"/>
    <p:sldId id="284" r:id="rId14"/>
    <p:sldId id="283" r:id="rId15"/>
    <p:sldId id="286" r:id="rId16"/>
    <p:sldId id="285" r:id="rId17"/>
    <p:sldId id="288" r:id="rId18"/>
    <p:sldId id="289" r:id="rId19"/>
    <p:sldId id="291" r:id="rId20"/>
    <p:sldId id="292" r:id="rId21"/>
    <p:sldId id="290" r:id="rId2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9">
          <p15:clr>
            <a:srgbClr val="A4A3A4"/>
          </p15:clr>
        </p15:guide>
        <p15:guide id="2" orient="horz" pos="955">
          <p15:clr>
            <a:srgbClr val="A4A3A4"/>
          </p15:clr>
        </p15:guide>
        <p15:guide id="3" pos="298">
          <p15:clr>
            <a:srgbClr val="A4A3A4"/>
          </p15:clr>
        </p15:guide>
        <p15:guide id="4" pos="54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BF4"/>
    <a:srgbClr val="FFFFFF"/>
    <a:srgbClr val="BFBFBF"/>
    <a:srgbClr val="D9D9D9"/>
    <a:srgbClr val="C4DBF4"/>
    <a:srgbClr val="005596"/>
    <a:srgbClr val="78716E"/>
    <a:srgbClr val="006F96"/>
    <a:srgbClr val="0066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>
        <p:guide orient="horz" pos="3959"/>
        <p:guide orient="horz" pos="955"/>
        <p:guide pos="298"/>
        <p:guide pos="54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7FD8A48A-BDE8-4DF0-81FA-8672966CB3C0}" type="datetimeFigureOut">
              <a:rPr lang="en-US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61D85D3C-FADD-4205-9CD1-52FDEEB5FA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5DD0304B-F34B-4256-95CC-BF1A9482EA1B}" type="datetimeFigureOut">
              <a:rPr lang="en-US"/>
              <a:pPr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9012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019" tIns="51008" rIns="102019" bIns="5100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E14177B5-402C-45CC-87E3-90DD0E8683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8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5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3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5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177B5-402C-45CC-87E3-90DD0E8683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4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4" y="1154548"/>
            <a:ext cx="7433253" cy="1487036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4" y="2660073"/>
            <a:ext cx="7433253" cy="452569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4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77130"/>
            <a:ext cx="2033588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59915" y="3277131"/>
            <a:ext cx="4284083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033589" y="3277132"/>
            <a:ext cx="2826326" cy="1475072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033588" y="4753651"/>
            <a:ext cx="2826327" cy="147507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261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3" y="1249814"/>
            <a:ext cx="6248238" cy="2156307"/>
          </a:xfr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5" y="3406122"/>
            <a:ext cx="6248236" cy="2130457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7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064"/>
            <a:ext cx="8232775" cy="4761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EBC34D-D7DC-4348-A578-DC66C49386B9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rgbClr val="C4DB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0D849-08F9-4A4B-8AD3-D2DCE5A82EB4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316"/>
            <a:ext cx="3960812" cy="4760913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17936" y="1516316"/>
            <a:ext cx="3960812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5E271D-BE9E-4E6B-B660-7885CF4EF204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9/21/2021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526" y="1431055"/>
            <a:ext cx="4633274" cy="46662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1F30-25DD-4BA2-A58A-CB35EC8FE3D9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50805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" y="388219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74638"/>
            <a:ext cx="6918325" cy="1143000"/>
          </a:xfrm>
        </p:spPr>
        <p:txBody>
          <a:bodyPr anchor="ctr" anchorCtr="0"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D9D9D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C4DBF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D6CE-12C1-41F2-B186-8570A100F50E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7928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8452" y="6419721"/>
            <a:ext cx="3679722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0574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fld id="{8EC16C3E-254E-C04A-8A90-F3CAE37A3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11710"/>
            <a:ext cx="8229600" cy="476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fld id="{D63550FF-F481-47E9-8324-CA728248F92C}" type="datetime1">
              <a:rPr lang="en-US" smtClean="0"/>
              <a:pPr/>
              <a:t>9/21/2021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82" y="30757"/>
            <a:ext cx="1489811" cy="5512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4" r:id="rId2"/>
    <p:sldLayoutId id="2147483814" r:id="rId3"/>
    <p:sldLayoutId id="2147483820" r:id="rId4"/>
    <p:sldLayoutId id="2147483815" r:id="rId5"/>
    <p:sldLayoutId id="2147483816" r:id="rId6"/>
    <p:sldLayoutId id="2147483825" r:id="rId7"/>
    <p:sldLayoutId id="2147483822" r:id="rId8"/>
    <p:sldLayoutId id="2147483823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Franklin Gothic Medium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9pPr>
    </p:titleStyle>
    <p:bodyStyle>
      <a:lvl1pPr marL="274320" indent="-274320" algn="l" rtl="0" eaLnBrk="1" fontAlgn="base" hangingPunct="1">
        <a:spcBef>
          <a:spcPts val="1000"/>
        </a:spcBef>
        <a:spcAft>
          <a:spcPct val="0"/>
        </a:spcAft>
        <a:buClr>
          <a:srgbClr val="C4DBF4"/>
        </a:buClr>
        <a:buSzPct val="125000"/>
        <a:buFont typeface="Arial" pitchFamily="34" charset="0"/>
        <a:buChar char="•"/>
        <a:defRPr sz="2400" b="0" kern="1200">
          <a:solidFill>
            <a:schemeClr val="bg1"/>
          </a:solidFill>
          <a:latin typeface="Franklin Gothic Medium" panose="020B0603020102020204" pitchFamily="34" charset="0"/>
          <a:ea typeface="+mn-ea"/>
          <a:cs typeface="Arial" pitchFamily="34" charset="0"/>
        </a:defRPr>
      </a:lvl1pPr>
      <a:lvl2pPr marL="512064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SzPct val="85000"/>
        <a:buFont typeface="Wingdings" pitchFamily="2" charset="2"/>
        <a:buChar char="§"/>
        <a:defRPr sz="20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2pPr>
      <a:lvl3pPr marL="859536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3pPr>
      <a:lvl4pPr marL="1600200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4DBF4"/>
        </a:buClr>
        <a:buFont typeface="Arial" charset="0"/>
        <a:buNone/>
        <a:defRPr sz="1600" b="0" kern="1200" baseline="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2860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rcgi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ki.python.org/moin/BeginnersGuide/Programm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Demi"/>
              </a:rPr>
              <a:t>Open-Source Scripting</a:t>
            </a:r>
            <a:br>
              <a:rPr lang="en-US" dirty="0"/>
            </a:br>
            <a:r>
              <a:rPr lang="en-US" dirty="0">
                <a:latin typeface="Franklin Gothic Demi"/>
              </a:rPr>
              <a:t>Day 2: Geospatial data ingestion, analyses, and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21, 2021</a:t>
            </a:r>
          </a:p>
        </p:txBody>
      </p:sp>
      <p:pic>
        <p:nvPicPr>
          <p:cNvPr id="9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298D0413-48C0-4A28-A861-39F652C8EA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6253" t="141" r="31263"/>
          <a:stretch/>
        </p:blipFill>
        <p:spPr>
          <a:xfrm>
            <a:off x="1" y="3277131"/>
            <a:ext cx="2029318" cy="2978771"/>
          </a:xfrm>
        </p:spPr>
      </p:pic>
      <p:pic>
        <p:nvPicPr>
          <p:cNvPr id="10" name="Picture 10" descr="A picture containing row, lined, line, candelabrum&#10;&#10;Description automatically generated">
            <a:extLst>
              <a:ext uri="{FF2B5EF4-FFF2-40B4-BE49-F238E27FC236}">
                <a16:creationId xmlns:a16="http://schemas.microsoft.com/office/drawing/2014/main" id="{6844B4B4-891C-40E7-ABC3-630624AEBB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486" r="28343"/>
          <a:stretch/>
        </p:blipFill>
        <p:spPr>
          <a:xfrm>
            <a:off x="2033590" y="3280891"/>
            <a:ext cx="2830594" cy="1475464"/>
          </a:xfrm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" name="Picture 11" descr="A picture containing sky, outdoor, close&#10;&#10;Description automatically generated">
            <a:extLst>
              <a:ext uri="{FF2B5EF4-FFF2-40B4-BE49-F238E27FC236}">
                <a16:creationId xmlns:a16="http://schemas.microsoft.com/office/drawing/2014/main" id="{E54BA17C-2DF5-4364-A43C-BD293E981A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4057" b="10932"/>
          <a:stretch/>
        </p:blipFill>
        <p:spPr>
          <a:xfrm>
            <a:off x="4826562" y="3277131"/>
            <a:ext cx="4326283" cy="300191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2CEC4-1945-4D00-855D-0F22CD0124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797" r="15541"/>
          <a:stretch/>
        </p:blipFill>
        <p:spPr>
          <a:xfrm>
            <a:off x="2029319" y="4733212"/>
            <a:ext cx="2834865" cy="15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6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958D-3C89-4470-A744-715036F9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Viridis</a:t>
            </a:r>
            <a:r>
              <a:rPr lang="en-US" dirty="0"/>
              <a:t> Color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2FD3-51AE-4816-BB6C-366EF5A33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https://cran.r-project.org/web/packages/viridis/vignettes/intro-to-viridis.html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619F8-9D9A-422F-8DBB-EC31511F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2763684"/>
            <a:ext cx="4114800" cy="2955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17245-AA2A-4E6B-90CE-D43E3BBF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37" y="2745328"/>
            <a:ext cx="4114800" cy="29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4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defines a spatial model?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454" y="1516064"/>
            <a:ext cx="6037985" cy="476116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000" dirty="0">
                <a:latin typeface="Franklin Gothic Medium"/>
                <a:cs typeface="Arial"/>
              </a:rPr>
              <a:t>A model of some process operating in space (and time)</a:t>
            </a:r>
          </a:p>
          <a:p>
            <a:r>
              <a:rPr lang="en-US" sz="2000" dirty="0">
                <a:latin typeface="Franklin Gothic Medium"/>
                <a:cs typeface="Arial"/>
              </a:rPr>
              <a:t>There is variation across the space (and through time)</a:t>
            </a:r>
          </a:p>
          <a:p>
            <a:r>
              <a:rPr lang="en-US" sz="2000" dirty="0">
                <a:latin typeface="Franklin Gothic Medium"/>
                <a:cs typeface="Arial"/>
              </a:rPr>
              <a:t>Location is important</a:t>
            </a:r>
          </a:p>
          <a:p>
            <a:pPr lvl="1"/>
            <a:r>
              <a:rPr lang="en-US" sz="1600" dirty="0">
                <a:latin typeface="Franklin Gothic Medium"/>
                <a:cs typeface="Arial"/>
              </a:rPr>
              <a:t>The results of modeling change when locations change</a:t>
            </a:r>
          </a:p>
          <a:p>
            <a:pPr lvl="1"/>
            <a:r>
              <a:rPr lang="en-US" sz="1600" dirty="0">
                <a:latin typeface="Franklin Gothic Medium"/>
                <a:cs typeface="Arial"/>
              </a:rPr>
              <a:t>Locations must be known</a:t>
            </a:r>
          </a:p>
          <a:p>
            <a:endParaRPr lang="en-US" sz="2000" dirty="0"/>
          </a:p>
          <a:p>
            <a:r>
              <a:rPr lang="en-US" sz="2000" dirty="0"/>
              <a:t>Spatial resolution is a critical factor, it determines:</a:t>
            </a:r>
            <a:endParaRPr lang="en-US" sz="1600" dirty="0"/>
          </a:p>
          <a:p>
            <a:pPr lvl="1"/>
            <a:r>
              <a:rPr lang="en-US" sz="1600" dirty="0"/>
              <a:t>What is left out of the model</a:t>
            </a:r>
          </a:p>
          <a:p>
            <a:pPr lvl="1"/>
            <a:r>
              <a:rPr lang="en-US" sz="1600" dirty="0"/>
              <a:t>The cost of collecting data and running the model</a:t>
            </a:r>
          </a:p>
          <a:p>
            <a:pPr lvl="1"/>
            <a:r>
              <a:rPr lang="en-US" sz="1600" dirty="0"/>
              <a:t>It contributes to the model’s accuracy</a:t>
            </a:r>
          </a:p>
          <a:p>
            <a:r>
              <a:rPr lang="en-US" sz="2000" dirty="0"/>
              <a:t>Temporal resolution is important for the same reasons</a:t>
            </a:r>
          </a:p>
        </p:txBody>
      </p:sp>
      <p:pic>
        <p:nvPicPr>
          <p:cNvPr id="1028" name="Picture 4" descr="SPATIAL DATA MODELS">
            <a:extLst>
              <a:ext uri="{FF2B5EF4-FFF2-40B4-BE49-F238E27FC236}">
                <a16:creationId xmlns:a16="http://schemas.microsoft.com/office/drawing/2014/main" id="{D1A72C12-0949-4446-B4B6-AADBF69E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39" y="1516064"/>
            <a:ext cx="2381633" cy="30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95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or model?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ranklin Gothic Medium"/>
                <a:cs typeface="Arial"/>
              </a:rPr>
              <a:t>Analysis: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Static, one point in time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Searching for patterns, anomalies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Generating ideas and hypotheses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Evaluating</a:t>
            </a:r>
          </a:p>
          <a:p>
            <a:endParaRPr lang="en-US" sz="2200" dirty="0">
              <a:latin typeface="Franklin Gothic Medium"/>
              <a:cs typeface="Arial"/>
            </a:endParaRPr>
          </a:p>
          <a:p>
            <a:r>
              <a:rPr lang="en-US" sz="2200" dirty="0">
                <a:latin typeface="Franklin Gothic Medium"/>
                <a:cs typeface="Arial"/>
              </a:rPr>
              <a:t>Modeling: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May be dynamic, multiple points in time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Implementing ideas and hypotheses</a:t>
            </a:r>
          </a:p>
          <a:p>
            <a:pPr lvl="2"/>
            <a:r>
              <a:rPr lang="en-US" sz="1400" dirty="0">
                <a:latin typeface="Franklin Gothic Medium"/>
                <a:cs typeface="Arial"/>
              </a:rPr>
              <a:t>To compare to the real world</a:t>
            </a:r>
          </a:p>
          <a:p>
            <a:pPr lvl="1"/>
            <a:r>
              <a:rPr lang="en-US" sz="1800" dirty="0">
                <a:latin typeface="Franklin Gothic Medium"/>
                <a:cs typeface="Arial"/>
              </a:rPr>
              <a:t>Experimenting with scenarios</a:t>
            </a:r>
          </a:p>
        </p:txBody>
      </p:sp>
      <p:pic>
        <p:nvPicPr>
          <p:cNvPr id="4" name="Picture 2" descr="Spatial Data">
            <a:extLst>
              <a:ext uri="{FF2B5EF4-FFF2-40B4-BE49-F238E27FC236}">
                <a16:creationId xmlns:a16="http://schemas.microsoft.com/office/drawing/2014/main" id="{FF6C8128-BF1C-49A6-91D3-2CE68470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09" y="937269"/>
            <a:ext cx="3224253" cy="49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35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modeling or analyzing spatial data?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3912575"/>
            <a:ext cx="3674931" cy="36834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/>
                <a:cs typeface="Arial"/>
              </a:rPr>
              <a:t>ESRI products:</a:t>
            </a:r>
          </a:p>
          <a:p>
            <a:pPr lvl="1"/>
            <a:r>
              <a:rPr lang="en-US" sz="1600" dirty="0">
                <a:latin typeface="Franklin Gothic Medium"/>
                <a:cs typeface="Arial"/>
              </a:rPr>
              <a:t>ArcGIS, </a:t>
            </a:r>
            <a:r>
              <a:rPr lang="en-US" sz="1600" dirty="0" err="1">
                <a:latin typeface="Franklin Gothic Medium"/>
                <a:cs typeface="Arial"/>
              </a:rPr>
              <a:t>ArcPRO</a:t>
            </a:r>
            <a:r>
              <a:rPr lang="en-US" sz="1600" dirty="0">
                <a:latin typeface="Franklin Gothic Medium"/>
                <a:cs typeface="Arial"/>
              </a:rPr>
              <a:t> </a:t>
            </a:r>
            <a:r>
              <a:rPr lang="en-US" sz="1600" dirty="0" err="1">
                <a:latin typeface="Franklin Gothic Medium"/>
                <a:cs typeface="Arial"/>
              </a:rPr>
              <a:t>ect</a:t>
            </a:r>
            <a:r>
              <a:rPr lang="en-US" sz="1600" dirty="0">
                <a:latin typeface="Franklin Gothic Medium"/>
                <a:cs typeface="Arial"/>
              </a:rPr>
              <a:t>. </a:t>
            </a:r>
          </a:p>
          <a:p>
            <a:pPr lvl="1"/>
            <a:r>
              <a:rPr lang="en-US" sz="1600" dirty="0">
                <a:latin typeface="Franklin Gothic Medium"/>
                <a:cs typeface="Arial"/>
              </a:rPr>
              <a:t>Most commonly used geospatial platforms. </a:t>
            </a:r>
          </a:p>
          <a:p>
            <a:pPr lvl="1"/>
            <a:r>
              <a:rPr lang="en-US" sz="1600" dirty="0">
                <a:latin typeface="Franklin Gothic Medium"/>
                <a:cs typeface="Arial"/>
              </a:rPr>
              <a:t>Pervasive throughout academia, government, and NGO sectors</a:t>
            </a:r>
          </a:p>
          <a:p>
            <a:pPr marL="0" indent="0">
              <a:buNone/>
            </a:pPr>
            <a:endParaRPr lang="en-US" sz="2200" dirty="0">
              <a:latin typeface="Franklin Gothic Medium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4AF41B-E873-4953-BF60-C24F5856999D}"/>
              </a:ext>
            </a:extLst>
          </p:cNvPr>
          <p:cNvSpPr/>
          <p:nvPr/>
        </p:nvSpPr>
        <p:spPr>
          <a:xfrm>
            <a:off x="4466238" y="3912575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Medium"/>
                <a:cs typeface="Arial"/>
              </a:rPr>
              <a:t>Other options exist: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Franklin Gothic Medium"/>
                <a:cs typeface="Arial"/>
              </a:rPr>
              <a:t>QGIS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bg1"/>
                </a:solidFill>
                <a:latin typeface="Franklin Gothic Medium"/>
                <a:cs typeface="Arial"/>
              </a:rPr>
              <a:t>GrassGIS</a:t>
            </a:r>
            <a:endParaRPr lang="en-US" sz="1600" dirty="0">
              <a:solidFill>
                <a:schemeClr val="bg1"/>
              </a:solidFill>
              <a:latin typeface="Franklin Gothic Medium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Franklin Gothic Medium"/>
                <a:cs typeface="Arial"/>
              </a:rPr>
              <a:t>R options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Franklin Gothic Medium"/>
                <a:cs typeface="Arial"/>
              </a:rPr>
              <a:t>Open-source python packages</a:t>
            </a:r>
          </a:p>
        </p:txBody>
      </p:sp>
      <p:pic>
        <p:nvPicPr>
          <p:cNvPr id="3074" name="Picture 2" descr="GIS Education | Mapping &amp;amp; Spatial Analytics for Schools, Higher Education &amp;amp;  Lifelong Learning">
            <a:extLst>
              <a:ext uri="{FF2B5EF4-FFF2-40B4-BE49-F238E27FC236}">
                <a16:creationId xmlns:a16="http://schemas.microsoft.com/office/drawing/2014/main" id="{EEE7E74E-4521-4126-B7A7-B1F27A65E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4215"/>
            <a:ext cx="3385038" cy="17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tall QGIS through OSGeo4W">
            <a:extLst>
              <a:ext uri="{FF2B5EF4-FFF2-40B4-BE49-F238E27FC236}">
                <a16:creationId xmlns:a16="http://schemas.microsoft.com/office/drawing/2014/main" id="{86C0BE59-320F-400F-A7E0-0CBC6133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31" y="1354332"/>
            <a:ext cx="2514854" cy="13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SS GIS - Geology Page">
            <a:extLst>
              <a:ext uri="{FF2B5EF4-FFF2-40B4-BE49-F238E27FC236}">
                <a16:creationId xmlns:a16="http://schemas.microsoft.com/office/drawing/2014/main" id="{FB8F37DC-7D00-4D59-80AF-4FFE0810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38" y="2537505"/>
            <a:ext cx="2080331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terials of A. Shipunov">
            <a:extLst>
              <a:ext uri="{FF2B5EF4-FFF2-40B4-BE49-F238E27FC236}">
                <a16:creationId xmlns:a16="http://schemas.microsoft.com/office/drawing/2014/main" id="{164D0B8C-CF48-4D0C-AC55-594408C3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38" y="1804068"/>
            <a:ext cx="1815463" cy="14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4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new language is hard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ranklin Gothic Medium"/>
                <a:cs typeface="Arial"/>
              </a:rPr>
              <a:t>ESRI provides tons of python related help</a:t>
            </a:r>
          </a:p>
          <a:p>
            <a:pPr lvl="1"/>
            <a:r>
              <a:rPr lang="en-US" dirty="0">
                <a:latin typeface="Franklin Gothic Medium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https://learn.arcgis.com/</a:t>
            </a: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Python.org has a very helpful wiki</a:t>
            </a:r>
          </a:p>
          <a:p>
            <a:pPr lvl="1"/>
            <a:r>
              <a:rPr lang="en-US" dirty="0">
                <a:latin typeface="Franklin Gothic Medium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https://wiki.python.org/moin/BeginnersGuide/Programmers</a:t>
            </a:r>
            <a:endParaRPr lang="en-US" dirty="0">
              <a:latin typeface="Franklin Gothic Medium"/>
              <a:cs typeface="Arial"/>
            </a:endParaRPr>
          </a:p>
          <a:p>
            <a:pPr lvl="1"/>
            <a:r>
              <a:rPr lang="en-US" dirty="0">
                <a:latin typeface="Franklin Gothic Medium"/>
                <a:cs typeface="Arial"/>
              </a:rPr>
              <a:t>100+ links to helpful videos, tools, walkthrough’s </a:t>
            </a:r>
            <a:r>
              <a:rPr lang="en-US" dirty="0" err="1">
                <a:latin typeface="Franklin Gothic Medium"/>
                <a:cs typeface="Arial"/>
              </a:rPr>
              <a:t>ect</a:t>
            </a: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776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our interactive session: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199541"/>
            <a:ext cx="6101608" cy="4761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Franklin Gothic Medium"/>
                <a:cs typeface="Arial"/>
              </a:rPr>
              <a:t>1) Ingest spatial data from web sources 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PRISM climate data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2) Delineate and clip a watershed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user defined </a:t>
            </a:r>
            <a:r>
              <a:rPr lang="en-US" dirty="0" err="1">
                <a:latin typeface="Franklin Gothic Medium"/>
                <a:cs typeface="Arial"/>
              </a:rPr>
              <a:t>lat</a:t>
            </a:r>
            <a:r>
              <a:rPr lang="en-US" dirty="0">
                <a:latin typeface="Franklin Gothic Medium"/>
                <a:cs typeface="Arial"/>
              </a:rPr>
              <a:t>/long and National Elevation Dataset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3) Aggregate spatial data to create summary statistics</a:t>
            </a:r>
          </a:p>
          <a:p>
            <a:pPr lvl="1"/>
            <a:r>
              <a:rPr lang="en-US" dirty="0">
                <a:latin typeface="Franklin Gothic Medium"/>
                <a:cs typeface="Arial"/>
              </a:rPr>
              <a:t>Example = Summarize NLCD for watershed units (HUC12s)</a:t>
            </a:r>
          </a:p>
          <a:p>
            <a:pPr lvl="1"/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  <p:pic>
        <p:nvPicPr>
          <p:cNvPr id="4098" name="Picture 2" descr="PRISM Climate Group, Oregon State U">
            <a:extLst>
              <a:ext uri="{FF2B5EF4-FFF2-40B4-BE49-F238E27FC236}">
                <a16:creationId xmlns:a16="http://schemas.microsoft.com/office/drawing/2014/main" id="{A1E14865-C44B-4D10-BAA8-61F2C859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1084451"/>
            <a:ext cx="2171700" cy="137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CTURE #3">
            <a:extLst>
              <a:ext uri="{FF2B5EF4-FFF2-40B4-BE49-F238E27FC236}">
                <a16:creationId xmlns:a16="http://schemas.microsoft.com/office/drawing/2014/main" id="{E9C8C710-FB0D-47B2-B13E-F3FB26E5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17" y="2636660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55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cover vs land use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Land cover documents the physical conditions that occur on Earth’s surface. This includes vegetation, man-made constructions, water and bare earth.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r>
              <a:rPr lang="en-US" dirty="0">
                <a:latin typeface="Franklin Gothic Medium"/>
                <a:cs typeface="Arial"/>
              </a:rPr>
              <a:t>Land use is commonly defined as a series of operations on land, carried about by humans, with the intention of obtaining products and/or benefits through land resources. 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87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cover vs land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C98A4-AC67-43CD-AEF4-FB395FE6E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7" t="22650" r="12596" b="15128"/>
          <a:stretch/>
        </p:blipFill>
        <p:spPr>
          <a:xfrm>
            <a:off x="1004775" y="1125415"/>
            <a:ext cx="7134450" cy="42642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9E210-47BF-4CC8-95F6-5E5D32DD8CB3}"/>
              </a:ext>
            </a:extLst>
          </p:cNvPr>
          <p:cNvSpPr/>
          <p:nvPr/>
        </p:nvSpPr>
        <p:spPr>
          <a:xfrm>
            <a:off x="976144" y="5389685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National Land Cover Database – 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https://www.mrlc.gov/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37C19-CF36-45BF-B27E-A096493C58BC}"/>
              </a:ext>
            </a:extLst>
          </p:cNvPr>
          <p:cNvSpPr/>
          <p:nvPr/>
        </p:nvSpPr>
        <p:spPr>
          <a:xfrm>
            <a:off x="4543369" y="5389684"/>
            <a:ext cx="4600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 Conterminous wall–to-wall anthropogenic land use trends </a:t>
            </a:r>
          </a:p>
          <a:p>
            <a:r>
              <a:rPr lang="en-US" dirty="0">
                <a:solidFill>
                  <a:schemeClr val="bg1"/>
                </a:solidFill>
              </a:rPr>
              <a:t>https://pubs.er.usgs.gov/publication/ds948</a:t>
            </a:r>
          </a:p>
        </p:txBody>
      </p:sp>
    </p:spTree>
    <p:extLst>
      <p:ext uri="{BB962C8B-B14F-4D97-AF65-F5344CB8AC3E}">
        <p14:creationId xmlns:p14="http://schemas.microsoft.com/office/powerpoint/2010/main" val="351276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for Session 2: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github.com/</a:t>
            </a:r>
            <a:r>
              <a:rPr lang="en-US" dirty="0" err="1"/>
              <a:t>KateriSalk</a:t>
            </a:r>
            <a:r>
              <a:rPr lang="en-US" dirty="0"/>
              <a:t>/ACWA_OpenSourceWorkshop_2021​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Download the entire repository and save to your computer.</a:t>
            </a:r>
          </a:p>
          <a:p>
            <a:endParaRPr lang="en-US" dirty="0">
              <a:latin typeface="Franklin Gothic Medium"/>
              <a:cs typeface="Arial"/>
            </a:endParaRPr>
          </a:p>
          <a:p>
            <a:pPr marL="0" indent="0">
              <a:buNone/>
            </a:pPr>
            <a:endParaRPr lang="en-US" dirty="0">
              <a:latin typeface="Franklin Gothic Medium"/>
              <a:cs typeface="Arial"/>
            </a:endParaRPr>
          </a:p>
          <a:p>
            <a:endParaRPr lang="en-US" dirty="0">
              <a:latin typeface="Franklin Gothic Medium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8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3073" y="1249814"/>
            <a:ext cx="6248238" cy="4954341"/>
          </a:xfrm>
        </p:spPr>
        <p:txBody>
          <a:bodyPr anchor="t"/>
          <a:lstStyle/>
          <a:p>
            <a:r>
              <a:rPr lang="en-US" sz="3200"/>
              <a:t>Tetra Tech Team</a:t>
            </a:r>
            <a:br>
              <a:rPr lang="en-US"/>
            </a:br>
            <a:br>
              <a:rPr lang="en-US"/>
            </a:br>
            <a:r>
              <a:rPr lang="en-US" sz="2400"/>
              <a:t>Brian Pickard, PhD</a:t>
            </a:r>
            <a:br>
              <a:rPr lang="en-US"/>
            </a:br>
            <a: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  <a:t>Landscape Ecology, Geospatial Science</a:t>
            </a:r>
            <a:b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</a:br>
            <a:r>
              <a:rPr lang="en-US" sz="1800">
                <a:solidFill>
                  <a:srgbClr val="C7DBF4"/>
                </a:solidFill>
                <a:latin typeface="+mj-lt"/>
                <a:cs typeface="Arial" pitchFamily="34" charset="0"/>
              </a:rPr>
              <a:t>brian.pickard@tetratech.com</a:t>
            </a:r>
            <a:br>
              <a:rPr lang="en-US"/>
            </a:br>
            <a:br>
              <a:rPr lang="en-US"/>
            </a:br>
            <a:r>
              <a:rPr lang="en-US" sz="2400"/>
              <a:t>Kateri Salk, PhD</a:t>
            </a:r>
            <a:br>
              <a:rPr lang="en-US"/>
            </a:br>
            <a: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  <a:t>Aquatic Ecology, Data Science</a:t>
            </a:r>
            <a:b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</a:br>
            <a:r>
              <a:rPr lang="en-US" sz="1800">
                <a:solidFill>
                  <a:srgbClr val="C7DBF4"/>
                </a:solidFill>
                <a:latin typeface="+mj-lt"/>
                <a:cs typeface="Arial" pitchFamily="34" charset="0"/>
              </a:rPr>
              <a:t>kateri.salkgundersen@tetratech.com</a:t>
            </a:r>
            <a:br>
              <a:rPr lang="en-US" sz="1800">
                <a:solidFill>
                  <a:srgbClr val="C7DBF4"/>
                </a:solidFill>
                <a:latin typeface="+mj-lt"/>
                <a:cs typeface="Arial" pitchFamily="34" charset="0"/>
              </a:rPr>
            </a:br>
            <a:br>
              <a:rPr lang="en-US" sz="1800">
                <a:solidFill>
                  <a:srgbClr val="C7DBF4"/>
                </a:solidFill>
                <a:latin typeface="+mj-lt"/>
                <a:cs typeface="Arial" pitchFamily="34" charset="0"/>
              </a:rPr>
            </a:br>
            <a:r>
              <a:rPr lang="en-US" sz="2400"/>
              <a:t>Kellie Dubay</a:t>
            </a:r>
            <a:br>
              <a:rPr lang="en-US" sz="2400"/>
            </a:br>
            <a: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  <a:t>Environmental Science, </a:t>
            </a:r>
            <a:b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</a:br>
            <a:r>
              <a:rPr lang="en-US" sz="2200">
                <a:solidFill>
                  <a:srgbClr val="C7DBF4"/>
                </a:solidFill>
                <a:latin typeface="+mj-lt"/>
                <a:cs typeface="Arial" pitchFamily="34" charset="0"/>
              </a:rPr>
              <a:t>Public Outreach</a:t>
            </a:r>
          </a:p>
        </p:txBody>
      </p:sp>
    </p:spTree>
    <p:extLst>
      <p:ext uri="{BB962C8B-B14F-4D97-AF65-F5344CB8AC3E}">
        <p14:creationId xmlns:p14="http://schemas.microsoft.com/office/powerpoint/2010/main" val="250401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Review the current landscape of data tools &amp; resources for water professionals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Increase familiarity with using R and Python across the data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Create and modify code for future use </a:t>
            </a:r>
          </a:p>
        </p:txBody>
      </p:sp>
    </p:spTree>
    <p:extLst>
      <p:ext uri="{BB962C8B-B14F-4D97-AF65-F5344CB8AC3E}">
        <p14:creationId xmlns:p14="http://schemas.microsoft.com/office/powerpoint/2010/main" val="2250589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Climate Data</a:t>
            </a:r>
          </a:p>
          <a:p>
            <a:pPr marL="457200" indent="-457200">
              <a:buAutoNum type="arabicPeriod"/>
            </a:pPr>
            <a:r>
              <a:rPr lang="en-US" dirty="0"/>
              <a:t>Geospatial data ingestion and analysis</a:t>
            </a:r>
          </a:p>
          <a:p>
            <a:pPr marL="457200" indent="-457200">
              <a:buAutoNum type="arabicPeriod"/>
            </a:pPr>
            <a:r>
              <a:rPr lang="en-US" dirty="0"/>
              <a:t>Hydrologic and Water Quality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Day: </a:t>
            </a:r>
          </a:p>
          <a:p>
            <a:r>
              <a:rPr lang="en-US" dirty="0"/>
              <a:t>Intro presentation and discussion</a:t>
            </a:r>
          </a:p>
          <a:p>
            <a:r>
              <a:rPr lang="en-US" dirty="0"/>
              <a:t>Hands-on demonstration</a:t>
            </a:r>
          </a:p>
          <a:p>
            <a:r>
              <a:rPr lang="en-US" dirty="0"/>
              <a:t>Example presentations of state applications</a:t>
            </a:r>
          </a:p>
          <a:p>
            <a:r>
              <a:rPr lang="en-US" dirty="0"/>
              <a:t>Hands-on demonstration</a:t>
            </a:r>
          </a:p>
        </p:txBody>
      </p:sp>
    </p:spTree>
    <p:extLst>
      <p:ext uri="{BB962C8B-B14F-4D97-AF65-F5344CB8AC3E}">
        <p14:creationId xmlns:p14="http://schemas.microsoft.com/office/powerpoint/2010/main" val="73834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A1A3-D74A-4935-8937-FD1E7616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1FC4A-083C-498F-BD5A-D06F67DF59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Mute your mic unless asked to speak</a:t>
            </a:r>
          </a:p>
          <a:p>
            <a:r>
              <a:rPr lang="en-US"/>
              <a:t>Questions during sessions</a:t>
            </a:r>
          </a:p>
          <a:p>
            <a:pPr lvl="1"/>
            <a:r>
              <a:rPr lang="en-US">
                <a:solidFill>
                  <a:srgbClr val="C7DBF4"/>
                </a:solidFill>
              </a:rPr>
              <a:t>During session: add your question/comment to the chat</a:t>
            </a:r>
          </a:p>
          <a:p>
            <a:pPr lvl="1"/>
            <a:r>
              <a:rPr lang="en-US">
                <a:solidFill>
                  <a:srgbClr val="C7DBF4"/>
                </a:solidFill>
              </a:rPr>
              <a:t>After session: may solicit people to raise hand and turn on mic</a:t>
            </a:r>
          </a:p>
          <a:p>
            <a:r>
              <a:rPr lang="en-US"/>
              <a:t>Tech issues?</a:t>
            </a:r>
          </a:p>
          <a:p>
            <a:pPr lvl="1"/>
            <a:r>
              <a:rPr lang="en-US">
                <a:solidFill>
                  <a:srgbClr val="C7DBF4"/>
                </a:solidFill>
              </a:rPr>
              <a:t>Add your issue to the chat, but may not have time to troubleshoot on the fly</a:t>
            </a:r>
          </a:p>
          <a:p>
            <a:pPr lvl="1"/>
            <a:r>
              <a:rPr lang="en-US">
                <a:solidFill>
                  <a:srgbClr val="C7DBF4"/>
                </a:solidFill>
              </a:rPr>
              <a:t>Follow along on the screen, code is available for use later</a:t>
            </a:r>
          </a:p>
          <a:p>
            <a:pPr lvl="1"/>
            <a:r>
              <a:rPr lang="en-US">
                <a:solidFill>
                  <a:srgbClr val="C7DBF4"/>
                </a:solidFill>
              </a:rPr>
              <a:t>Can attempt to fix issues following session or after hours</a:t>
            </a:r>
          </a:p>
        </p:txBody>
      </p:sp>
    </p:spTree>
    <p:extLst>
      <p:ext uri="{BB962C8B-B14F-4D97-AF65-F5344CB8AC3E}">
        <p14:creationId xmlns:p14="http://schemas.microsoft.com/office/powerpoint/2010/main" val="147442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37FB-36FA-414F-855B-F4B5BD7F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EE3D-8324-4D62-8751-CA14560827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Intro: Session 2 goals, outline, logistics (30 min)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Follow ups from day 1 – Kateri, Tetra Tech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Spatial modeling introduction - Brian Pickard, Tetra Tech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Getting started with python and resources –Brian Pickard, Tetra Tech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Quick primer on land cover vs land use –Brian Pickard, Tetra Tech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Acquiring and displaying spatial data (90 min)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Break (10 min)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Examples of using land cover in modeling (45 min)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Developing ArcGIS toolbars to automate spatial preprocessing – Ansel </a:t>
            </a:r>
            <a:r>
              <a:rPr lang="en-US" sz="1500" dirty="0" err="1"/>
              <a:t>Bubel</a:t>
            </a:r>
            <a:r>
              <a:rPr lang="en-US" sz="1500" dirty="0"/>
              <a:t>, Florida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State of the science: Future land change models – Brian Pickard, Tetra Tech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sz="1500" dirty="0"/>
              <a:t>Open-source alternatives to ESRI – Brian Pickard, Tetra Tech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Break (5 min)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Visualizing and understanding spatial outputs (45 min)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Displaying spatial model outputs – Tim </a:t>
            </a:r>
            <a:r>
              <a:rPr lang="en-US" sz="1200" dirty="0" err="1"/>
              <a:t>Woole</a:t>
            </a:r>
            <a:r>
              <a:rPr lang="en-US" sz="1200" dirty="0"/>
              <a:t>, US Environmental Protection Agency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Wrap-up and next day preview (15 min)</a:t>
            </a:r>
          </a:p>
        </p:txBody>
      </p:sp>
    </p:spTree>
    <p:extLst>
      <p:ext uri="{BB962C8B-B14F-4D97-AF65-F5344CB8AC3E}">
        <p14:creationId xmlns:p14="http://schemas.microsoft.com/office/powerpoint/2010/main" val="181398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C0BF-F1E2-4D8C-8B33-79B164C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rnoaa</a:t>
            </a:r>
            <a:r>
              <a:rPr lang="en-US" dirty="0"/>
              <a:t> issues (lcd download)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F02B-6C8A-4317-8965-C14D40EA2B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May be an API key issue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“Many functions in this package interact with the National Climatic Data Center application programming interface (API) at https://www.ncdc.noaa.gov/cdo-web/webservices/v2, all of which functions start with </a:t>
            </a:r>
            <a:r>
              <a:rPr lang="en-US" sz="1800" b="0" i="0" u="none" strike="noStrike" baseline="0" dirty="0" err="1">
                <a:latin typeface="Inconsolatazi4-Regular"/>
              </a:rPr>
              <a:t>ncdc</a:t>
            </a:r>
            <a:r>
              <a:rPr lang="en-US" sz="1800" b="0" i="0" u="none" strike="noStrike" baseline="0" dirty="0">
                <a:latin typeface="Inconsolatazi4-Regular"/>
              </a:rPr>
              <a:t>_</a:t>
            </a:r>
            <a:r>
              <a:rPr lang="en-US" sz="1800" b="0" i="0" u="none" strike="noStrike" baseline="0" dirty="0">
                <a:latin typeface="NimbusRomNo9L-Regu"/>
              </a:rPr>
              <a:t>. An access token, or API key, is required to use all the </a:t>
            </a:r>
            <a:r>
              <a:rPr lang="en-US" sz="1800" b="0" i="0" u="none" strike="noStrike" baseline="0" dirty="0" err="1">
                <a:latin typeface="Inconsolatazi4-Regular"/>
              </a:rPr>
              <a:t>ncdc</a:t>
            </a:r>
            <a:r>
              <a:rPr lang="en-US" sz="1800" b="0" i="0" u="none" strike="noStrike" baseline="0" dirty="0">
                <a:latin typeface="Inconsolatazi4-Regular"/>
              </a:rPr>
              <a:t>_ </a:t>
            </a:r>
            <a:r>
              <a:rPr lang="en-US" sz="1800" b="0" i="0" u="none" strike="noStrike" baseline="0" dirty="0">
                <a:latin typeface="NimbusRomNo9L-Regu"/>
              </a:rPr>
              <a:t>functions. The key is required by NOAA, not us. Go to the link given above to get an API key.”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5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958D-3C89-4470-A744-715036F9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Viridis</a:t>
            </a:r>
            <a:r>
              <a:rPr lang="en-US" dirty="0"/>
              <a:t> Color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2FD3-51AE-4816-BB6C-366EF5A33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https://cran.r-project.org/web/packages/viridis/vignettes/intro-to-viridis.html</a:t>
            </a:r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878966-1E69-4840-A33B-166ABA75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8" y="2204041"/>
            <a:ext cx="7388043" cy="38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958D-3C89-4470-A744-715036F9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Viridis</a:t>
            </a:r>
            <a:r>
              <a:rPr lang="en-US" dirty="0"/>
              <a:t> Color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2FD3-51AE-4816-BB6C-366EF5A33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https://cran.r-project.org/web/packages/viridis/vignettes/intro-to-viridis.html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0DAD-09BC-4DE1-88BA-58D72826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03" y="2237399"/>
            <a:ext cx="5261794" cy="37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4439"/>
      </p:ext>
    </p:extLst>
  </p:cSld>
  <p:clrMapOvr>
    <a:masterClrMapping/>
  </p:clrMapOvr>
</p:sld>
</file>

<file path=ppt/theme/theme1.xml><?xml version="1.0" encoding="utf-8"?>
<a:theme xmlns:a="http://schemas.openxmlformats.org/drawingml/2006/main" name="Tt_PPT_Template_3_Dark">
  <a:themeElements>
    <a:clrScheme name="Tetra Tech 3">
      <a:dk1>
        <a:srgbClr val="2A2C27"/>
      </a:dk1>
      <a:lt1>
        <a:srgbClr val="FFFFFF"/>
      </a:lt1>
      <a:dk2>
        <a:srgbClr val="003478"/>
      </a:dk2>
      <a:lt2>
        <a:srgbClr val="E0E1DD"/>
      </a:lt2>
      <a:accent1>
        <a:srgbClr val="5482AB"/>
      </a:accent1>
      <a:accent2>
        <a:srgbClr val="69923A"/>
      </a:accent2>
      <a:accent3>
        <a:srgbClr val="CA7700"/>
      </a:accent3>
      <a:accent4>
        <a:srgbClr val="B3995D"/>
      </a:accent4>
      <a:accent5>
        <a:srgbClr val="675C53"/>
      </a:accent5>
      <a:accent6>
        <a:srgbClr val="004165"/>
      </a:accent6>
      <a:hlink>
        <a:srgbClr val="0000FF"/>
      </a:hlink>
      <a:folHlink>
        <a:srgbClr val="7030A0"/>
      </a:folHlink>
    </a:clrScheme>
    <a:fontScheme name="Tetra Tech 3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FFFFFF"/>
            </a:solidFill>
            <a:latin typeface="Franklin Gothic Medium" panose="020B06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_PPT_template_3_dark.potx" id="{A1D19A58-4EDE-4B6D-982F-4B200320298A}" vid="{423D1145-A084-4B49-B8DF-511CF92BF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AB46107FBB74996516B4A6C9DEE48" ma:contentTypeVersion="4" ma:contentTypeDescription="Create a new document." ma:contentTypeScope="" ma:versionID="1379ae0d2cf4b2676183cde4b1b876e9">
  <xsd:schema xmlns:xsd="http://www.w3.org/2001/XMLSchema" xmlns:xs="http://www.w3.org/2001/XMLSchema" xmlns:p="http://schemas.microsoft.com/office/2006/metadata/properties" xmlns:ns2="cba05f01-13a3-46fa-b0a3-db2ff36641fd" targetNamespace="http://schemas.microsoft.com/office/2006/metadata/properties" ma:root="true" ma:fieldsID="c8b7cfdf075334d4864b31bfbcbc43e3" ns2:_="">
    <xsd:import namespace="cba05f01-13a3-46fa-b0a3-db2ff36641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05f01-13a3-46fa-b0a3-db2ff3664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898FFC-5CE2-446B-A09A-E933DC8A9F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2F1D71-6BD6-4470-BDEC-810053F96962}">
  <ds:schemaRefs>
    <ds:schemaRef ds:uri="cba05f01-13a3-46fa-b0a3-db2ff36641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393BB8-23A1-4185-A164-14A80D640057}">
  <ds:schemaRefs>
    <ds:schemaRef ds:uri="cba05f01-13a3-46fa-b0a3-db2ff36641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Tt_PPT_template_3_dark</Template>
  <TotalTime>1202</TotalTime>
  <Words>946</Words>
  <Application>Microsoft Office PowerPoint</Application>
  <PresentationFormat>On-screen Show (4:3)</PresentationFormat>
  <Paragraphs>126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Franklin Gothic Book</vt:lpstr>
      <vt:lpstr>Franklin Gothic Demi</vt:lpstr>
      <vt:lpstr>Franklin Gothic Medium</vt:lpstr>
      <vt:lpstr>Inconsolatazi4-Regular</vt:lpstr>
      <vt:lpstr>NimbusRomNo9L-Regu</vt:lpstr>
      <vt:lpstr>Wingdings</vt:lpstr>
      <vt:lpstr>Tt_PPT_Template_3_Dark</vt:lpstr>
      <vt:lpstr>Open-Source Scripting Day 2: Geospatial data ingestion, analyses, and visualizations</vt:lpstr>
      <vt:lpstr>Tetra Tech Team  Brian Pickard, PhD Landscape Ecology, Geospatial Science brian.pickard@tetratech.com  Kateri Salk, PhD Aquatic Ecology, Data Science kateri.salkgundersen@tetratech.com  Kellie Dubay Environmental Science,  Public Outreach</vt:lpstr>
      <vt:lpstr>Workshop Goals</vt:lpstr>
      <vt:lpstr>Workshop Outline</vt:lpstr>
      <vt:lpstr>Ground Rules</vt:lpstr>
      <vt:lpstr>Day 2 Agenda</vt:lpstr>
      <vt:lpstr>rnoaa issues (lcd download)</vt:lpstr>
      <vt:lpstr>Viridis Color Palette</vt:lpstr>
      <vt:lpstr>Viridis Color Palette</vt:lpstr>
      <vt:lpstr>Viridis Color Palette</vt:lpstr>
      <vt:lpstr>What defines a spatial model?</vt:lpstr>
      <vt:lpstr>Analysis or model?</vt:lpstr>
      <vt:lpstr>Tools for modeling or analyzing spatial data?</vt:lpstr>
      <vt:lpstr>Learning a new language is hard</vt:lpstr>
      <vt:lpstr>Goals for our interactive session:</vt:lpstr>
      <vt:lpstr>Land cover vs land use</vt:lpstr>
      <vt:lpstr>Land cover vs land use</vt:lpstr>
      <vt:lpstr>Getting started for Session 2: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 &amp; Color Instructions (delete this slide before finalization)</dc:title>
  <dc:creator>SalkGundersen, Kateri</dc:creator>
  <cp:lastModifiedBy>Pickard, Brian</cp:lastModifiedBy>
  <cp:revision>14</cp:revision>
  <dcterms:created xsi:type="dcterms:W3CDTF">2021-08-24T16:30:35Z</dcterms:created>
  <dcterms:modified xsi:type="dcterms:W3CDTF">2021-09-21T16:22:22Z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0x010100EAAAB46107FBB74996516B4A6C9DEE48</vt:lpwstr>
  </property>
</Properties>
</file>